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76" r:id="rId8"/>
    <p:sldId id="263" r:id="rId9"/>
    <p:sldId id="264" r:id="rId10"/>
    <p:sldId id="273" r:id="rId11"/>
    <p:sldId id="277" r:id="rId12"/>
    <p:sldId id="278" r:id="rId13"/>
    <p:sldId id="274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69" d="100"/>
          <a:sy n="69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site/himulacom/zvonok-na-urok/10-klass---tretij-god-obuceni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99592" y="548679"/>
            <a:ext cx="7559675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«Покровский лицей»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Абдулинского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1700808"/>
            <a:ext cx="7631113" cy="2736304"/>
          </a:xfrm>
        </p:spPr>
        <p:txBody>
          <a:bodyPr/>
          <a:lstStyle/>
          <a:p>
            <a:pPr algn="ctr"/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Презентация к уроку химии </a:t>
            </a:r>
            <a:b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>
                <a:effectLst/>
              </a:rPr>
              <a:t>Свойства и применение фенола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УМК: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>
                <a:effectLst/>
              </a:rPr>
              <a:t>Габриелян О. С. Химия. 10 класс. Базовый </a:t>
            </a:r>
            <a:r>
              <a:rPr lang="ru-RU" sz="2800" dirty="0" smtClean="0">
                <a:effectLst/>
              </a:rPr>
              <a:t>уровень.</a:t>
            </a:r>
            <a:endParaRPr lang="ru-RU" alt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851920" y="4941888"/>
            <a:ext cx="50412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Автор:  Шайхрамова Зульфия Шамсулловна,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учитель химии</a:t>
            </a:r>
          </a:p>
        </p:txBody>
      </p:sp>
    </p:spTree>
    <p:extLst>
      <p:ext uri="{BB962C8B-B14F-4D97-AF65-F5344CB8AC3E}">
        <p14:creationId xmlns:p14="http://schemas.microsoft.com/office/powerpoint/2010/main" val="87144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изучение физических и химических свойств, применение  фенола и ознакомление с его влиянием  на организм человека и окружающую среду.</a:t>
            </a:r>
          </a:p>
        </p:txBody>
      </p:sp>
      <p:pic>
        <p:nvPicPr>
          <p:cNvPr id="4" name="Picture 3" descr="D:\Мои документы\Ирина\анимашки\911a78d7c5d88589c7b5a195265f297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77072"/>
            <a:ext cx="132873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9141"/>
            <a:ext cx="1630114" cy="156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536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Задачи </a:t>
            </a:r>
            <a:r>
              <a:rPr lang="ru-RU" b="1" dirty="0"/>
              <a:t>урока: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040560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 smtClean="0">
                <a:solidFill>
                  <a:srgbClr val="0000FF"/>
                </a:solidFill>
              </a:rPr>
              <a:t>Образовательная</a:t>
            </a:r>
            <a:r>
              <a:rPr lang="ru-RU" i="1" dirty="0">
                <a:solidFill>
                  <a:srgbClr val="0000FF"/>
                </a:solidFill>
              </a:rPr>
              <a:t>: </a:t>
            </a:r>
            <a:r>
              <a:rPr lang="ru-RU" dirty="0"/>
              <a:t>повторить строение и получение фенола, познакомить обучающихся с его физическими и химическими свойствами, изучить качественные реакции, рассмотреть зависимость взаимного влияния атомов в молекуле фенола на его свойства, рассмотреть нахождение в природе, применение фенола и его влияние на окружающую среду.</a:t>
            </a:r>
          </a:p>
          <a:p>
            <a:r>
              <a:rPr lang="ru-RU" i="1" dirty="0">
                <a:solidFill>
                  <a:srgbClr val="0000FF"/>
                </a:solidFill>
              </a:rPr>
              <a:t>Воспитательная: </a:t>
            </a:r>
            <a:r>
              <a:rPr lang="ru-RU" dirty="0"/>
              <a:t>сформировать у обучающихся целостное мировоззрение, ценности  здорового и безопасного образа жизни и основ экологической культуры</a:t>
            </a:r>
          </a:p>
          <a:p>
            <a:r>
              <a:rPr lang="ru-RU" i="1" dirty="0">
                <a:solidFill>
                  <a:srgbClr val="0000FF"/>
                </a:solidFill>
              </a:rPr>
              <a:t>Развивающие: </a:t>
            </a:r>
            <a:r>
              <a:rPr lang="ru-RU" dirty="0"/>
              <a:t>способствовать развитию мышления и познавательных способностей, навыков постановки и поиска решения проблем; формировать умение анализировать и делать выводы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3729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Миша\Рабочий стол\Новая папка\фенолы\img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428" y="740618"/>
            <a:ext cx="8215313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00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-29978" y="116730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Способы получения </a:t>
            </a:r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428625" y="2071688"/>
            <a:ext cx="8072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1. Коксование каменного угля</a:t>
            </a: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357188" y="2928938"/>
            <a:ext cx="82153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2. Из бензола (устаревший способ)</a:t>
            </a:r>
            <a:endParaRPr lang="en-US" altLang="ru-RU" sz="2800" b="1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           +Cl</a:t>
            </a:r>
            <a:r>
              <a:rPr lang="en-US" altLang="ru-RU" sz="2800" b="1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                 +NaOH</a:t>
            </a:r>
            <a:endParaRPr lang="ru-RU" altLang="ru-RU" sz="2800" b="1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sz="2800" b="1" baseline="-2500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ru-RU" sz="2800" b="1" baseline="-2500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sz="2800" b="1" baseline="-2500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ru-RU" sz="2800" b="1" baseline="-2500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l     →       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sz="2800" b="1" baseline="-2500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altLang="ru-RU" sz="2800" b="1" baseline="-2500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OH</a:t>
            </a:r>
            <a:endParaRPr lang="ru-RU" altLang="ru-RU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4" name="TextBox 5"/>
          <p:cNvSpPr txBox="1">
            <a:spLocks noChangeArrowheads="1"/>
          </p:cNvSpPr>
          <p:nvPr/>
        </p:nvSpPr>
        <p:spPr bwMode="auto">
          <a:xfrm>
            <a:off x="357188" y="4643438"/>
            <a:ext cx="59293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3. Прямое окисление бензола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23" y="21673"/>
            <a:ext cx="8613775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7628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dirty="0" smtClean="0"/>
              <a:t>Ответы для самопроверки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СН3ОН – метанол</a:t>
            </a:r>
          </a:p>
          <a:p>
            <a:pPr marL="0" indent="0">
              <a:buNone/>
            </a:pPr>
            <a:r>
              <a:rPr lang="ru-RU" dirty="0" smtClean="0"/>
              <a:t>СН3-СН2ОН – этанол</a:t>
            </a:r>
          </a:p>
          <a:p>
            <a:pPr marL="0" indent="0">
              <a:buNone/>
            </a:pPr>
            <a:r>
              <a:rPr lang="ru-RU" dirty="0" smtClean="0"/>
              <a:t>       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- фенол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- </a:t>
            </a:r>
            <a:r>
              <a:rPr lang="ru-RU" dirty="0" err="1" smtClean="0"/>
              <a:t>бензиловый</a:t>
            </a:r>
            <a:r>
              <a:rPr lang="ru-RU" dirty="0" smtClean="0"/>
              <a:t> спирт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63" y="2636912"/>
            <a:ext cx="1224136" cy="157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11754" b="8409"/>
          <a:stretch/>
        </p:blipFill>
        <p:spPr bwMode="auto">
          <a:xfrm>
            <a:off x="475006" y="4509120"/>
            <a:ext cx="1345138" cy="1247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8645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Физические свойства фенола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I:\документы\Мои рисунки\химия\L01p2p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75" y="1500188"/>
            <a:ext cx="2000250" cy="1500187"/>
          </a:xfrm>
        </p:spPr>
      </p:pic>
      <p:pic>
        <p:nvPicPr>
          <p:cNvPr id="4099" name="Picture 3" descr="I:\документы\Мои рисунки\химия\L01p2p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r="40440"/>
          <a:stretch>
            <a:fillRect/>
          </a:stretch>
        </p:blipFill>
        <p:spPr bwMode="auto">
          <a:xfrm>
            <a:off x="1785938" y="3529013"/>
            <a:ext cx="1785937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I:\документы\Мои рисунки\рисунки\Рисунок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1285875"/>
            <a:ext cx="221615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I:\документы\Мои рисунки\химия\соль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87" y="1428749"/>
            <a:ext cx="18097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Box 7"/>
          <p:cNvSpPr txBox="1">
            <a:spLocks noChangeArrowheads="1"/>
          </p:cNvSpPr>
          <p:nvPr/>
        </p:nvSpPr>
        <p:spPr bwMode="auto">
          <a:xfrm>
            <a:off x="740952" y="2786062"/>
            <a:ext cx="20002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 dirty="0"/>
              <a:t>Белые кристаллы</a:t>
            </a:r>
          </a:p>
        </p:txBody>
      </p:sp>
      <p:sp>
        <p:nvSpPr>
          <p:cNvPr id="11272" name="TextBox 8"/>
          <p:cNvSpPr txBox="1">
            <a:spLocks noChangeArrowheads="1"/>
          </p:cNvSpPr>
          <p:nvPr/>
        </p:nvSpPr>
        <p:spPr bwMode="auto">
          <a:xfrm>
            <a:off x="3602498" y="3000375"/>
            <a:ext cx="27146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 dirty="0"/>
              <a:t>Растворяются при нагревании</a:t>
            </a:r>
          </a:p>
        </p:txBody>
      </p:sp>
      <p:sp>
        <p:nvSpPr>
          <p:cNvPr id="11273" name="TextBox 9"/>
          <p:cNvSpPr txBox="1">
            <a:spLocks noChangeArrowheads="1"/>
          </p:cNvSpPr>
          <p:nvPr/>
        </p:nvSpPr>
        <p:spPr bwMode="auto">
          <a:xfrm>
            <a:off x="6357938" y="2928938"/>
            <a:ext cx="242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/>
              <a:t>С приятным характерным запахом</a:t>
            </a:r>
          </a:p>
        </p:txBody>
      </p:sp>
      <p:sp>
        <p:nvSpPr>
          <p:cNvPr id="11274" name="TextBox 10"/>
          <p:cNvSpPr txBox="1">
            <a:spLocks noChangeArrowheads="1"/>
          </p:cNvSpPr>
          <p:nvPr/>
        </p:nvSpPr>
        <p:spPr bwMode="auto">
          <a:xfrm>
            <a:off x="4357688" y="4929188"/>
            <a:ext cx="2286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/>
              <a:t>Очень токсичное вещество</a:t>
            </a:r>
          </a:p>
        </p:txBody>
      </p:sp>
    </p:spTree>
    <p:extLst>
      <p:ext uri="{BB962C8B-B14F-4D97-AF65-F5344CB8AC3E}">
        <p14:creationId xmlns:p14="http://schemas.microsoft.com/office/powerpoint/2010/main" val="2770110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0063" y="1782762"/>
            <a:ext cx="8429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en-US" altLang="ru-RU" sz="3600" b="1" dirty="0"/>
              <a:t>2C6H5OH   + 2Na      2C6H5ONa   + H2  </a:t>
            </a:r>
            <a:endParaRPr lang="ru-RU" altLang="ru-RU" sz="3600" b="1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5750" y="2857500"/>
            <a:ext cx="8358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en-US" altLang="ru-RU" sz="3600" b="1"/>
              <a:t>C6H5OH  + NaOH      C6H5ONa  + H2O </a:t>
            </a:r>
            <a:endParaRPr lang="ru-RU" altLang="ru-RU" sz="3600"/>
          </a:p>
        </p:txBody>
      </p:sp>
      <p:pic>
        <p:nvPicPr>
          <p:cNvPr id="9" name="Picture 2" descr="C:\Documents and Settings\Миша\Рабочий стол\Новая папка\фенолы\img1.bmp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39" r="84956"/>
          <a:stretch/>
        </p:blipFill>
        <p:spPr>
          <a:xfrm>
            <a:off x="455613" y="4553817"/>
            <a:ext cx="1901825" cy="1307088"/>
          </a:xfr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357438" y="4857750"/>
            <a:ext cx="2428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en-US" altLang="ru-RU" sz="3600" b="1"/>
              <a:t>+ 3HNO3</a:t>
            </a:r>
            <a:endParaRPr lang="ru-RU" altLang="ru-RU" sz="3600" b="1"/>
          </a:p>
        </p:txBody>
      </p:sp>
      <p:pic>
        <p:nvPicPr>
          <p:cNvPr id="12295" name="Picture 2" descr="C:\Documents and Settings\Миша\Рабочий стол\Новая папка\фенолы\img1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23" r="84956"/>
          <a:stretch/>
        </p:blipFill>
        <p:spPr bwMode="auto">
          <a:xfrm>
            <a:off x="5096668" y="4499480"/>
            <a:ext cx="1736725" cy="114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929438" y="4807432"/>
            <a:ext cx="2000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en-US" altLang="ru-RU" sz="3600" b="1" dirty="0"/>
              <a:t>+ 3H2O</a:t>
            </a:r>
            <a:endParaRPr lang="ru-RU" altLang="ru-RU" sz="3600" b="1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464844" y="5706195"/>
            <a:ext cx="1000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en-US" altLang="ru-RU" sz="2800" b="1" dirty="0"/>
              <a:t>NO2</a:t>
            </a:r>
            <a:endParaRPr lang="ru-RU" altLang="ru-RU" sz="2800" b="1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183734" y="3922785"/>
            <a:ext cx="1000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en-US" altLang="ru-RU" sz="2800" b="1" dirty="0"/>
              <a:t>NO2</a:t>
            </a:r>
            <a:endParaRPr lang="ru-RU" altLang="ru-RU" sz="2800" b="1" dirty="0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862708" y="5733904"/>
            <a:ext cx="1000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en-US" altLang="ru-RU" sz="2800" b="1" dirty="0"/>
              <a:t>NO2</a:t>
            </a:r>
            <a:endParaRPr lang="ru-RU" altLang="ru-RU" sz="2800" b="1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4286250" y="3143250"/>
            <a:ext cx="428625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4286250" y="2286000"/>
            <a:ext cx="428625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4500563" y="5109368"/>
            <a:ext cx="428625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5400000">
            <a:off x="5545757" y="4553023"/>
            <a:ext cx="214313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5107781" y="5364306"/>
            <a:ext cx="214312" cy="1444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6200000" flipH="1">
            <a:off x="5925198" y="5400818"/>
            <a:ext cx="285750" cy="714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-10586" y="404664"/>
            <a:ext cx="933511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Химические</a:t>
            </a: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свойства </a:t>
            </a:r>
          </a:p>
        </p:txBody>
      </p:sp>
    </p:spTree>
    <p:extLst>
      <p:ext uri="{BB962C8B-B14F-4D97-AF65-F5344CB8AC3E}">
        <p14:creationId xmlns:p14="http://schemas.microsoft.com/office/powerpoint/2010/main" val="166564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2" grpId="0"/>
      <p:bldP spid="14" grpId="0"/>
      <p:bldP spid="15" grpId="0"/>
      <p:bldP spid="16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Качественные  реакции на фенол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315" name="TextBox 6"/>
          <p:cNvSpPr txBox="1">
            <a:spLocks noChangeArrowheads="1"/>
          </p:cNvSpPr>
          <p:nvPr/>
        </p:nvSpPr>
        <p:spPr bwMode="auto">
          <a:xfrm>
            <a:off x="3786188" y="2500313"/>
            <a:ext cx="32146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/>
              <a:t>Белый кристаллический осадок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85813" y="4429125"/>
            <a:ext cx="771525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en-US" altLang="ru-RU" sz="4400" b="1" i="1"/>
              <a:t>C6H5OH +    FeCl3      </a:t>
            </a:r>
            <a:r>
              <a:rPr lang="ru-RU" altLang="ru-RU" sz="2400" b="1" i="1"/>
              <a:t>фиолетовое </a:t>
            </a:r>
          </a:p>
          <a:p>
            <a:r>
              <a:rPr lang="ru-RU" altLang="ru-RU" sz="2400" b="1" i="1"/>
              <a:t>                                                                              окрашивание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85750" y="1785938"/>
            <a:ext cx="8643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en-US" altLang="ru-RU" sz="3600" b="1" dirty="0"/>
              <a:t>C6H5OH + 3Br2       C6H2  Br3OH  +                           </a:t>
            </a:r>
          </a:p>
          <a:p>
            <a:r>
              <a:rPr lang="en-US" altLang="ru-RU" sz="3600" b="1" dirty="0"/>
              <a:t>                                                                3HBr</a:t>
            </a:r>
            <a:endParaRPr lang="ru-RU" altLang="ru-RU" sz="3600" b="1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3857625" y="2071688"/>
            <a:ext cx="428625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flipV="1">
            <a:off x="5572125" y="4714875"/>
            <a:ext cx="428625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20" name="Picture 2" descr="I:\химия\Атом и молекула\COURSE\{A0794E32-AAE5-49C4-B8F1-903FAB80AED2}\viewers\Photo\L032\L32p7p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57688"/>
            <a:ext cx="20955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4" descr="I:\документы\Мои рисунки\химия\сол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643188"/>
            <a:ext cx="14287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293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-20992" y="476672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Взаимодействие с формальдегидом – реакция поликонденсации </a:t>
            </a: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64" y="1899594"/>
            <a:ext cx="6583079" cy="4698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115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857250"/>
          </a:xfrm>
        </p:spPr>
        <p:txBody>
          <a:bodyPr/>
          <a:lstStyle/>
          <a:p>
            <a:pPr algn="ctr"/>
            <a:r>
              <a:rPr lang="ru-RU" altLang="ru-RU" b="1" i="1" smtClean="0">
                <a:solidFill>
                  <a:schemeClr val="tx1"/>
                </a:solidFill>
              </a:rPr>
              <a:t>Применение фенола</a:t>
            </a:r>
          </a:p>
        </p:txBody>
      </p:sp>
      <p:pic>
        <p:nvPicPr>
          <p:cNvPr id="14339" name="Picture 2" descr="I:\химия\Атом и молекула\COURSE\{A0794E32-AAE5-49C4-B8F1-903FAB80AED2}\viewers\Substances\fosfor_c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1357313"/>
            <a:ext cx="2000250" cy="1531937"/>
          </a:xfrm>
        </p:spPr>
      </p:pic>
      <p:pic>
        <p:nvPicPr>
          <p:cNvPr id="14340" name="Picture 3" descr="I:\химия\Атом и молекула\COURSE\{A0794E32-AAE5-49C4-B8F1-903FAB80AED2}\viewers\Substances\kwas borowy_c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357313"/>
            <a:ext cx="2071688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 descr="I:\химия\Атом и молекула\COURSE\{A0794E32-AAE5-49C4-B8F1-903FAB80AED2}\viewers\Photo\L001\L01p1p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5072063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I:\химия\Атом и молекула\COURSE\{A0794E32-AAE5-49C4-B8F1-903FAB80AED2}\viewers\Photo\Substances\siarka_c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5072063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3" descr="I:\химия\Атом и молекула\COURSE\{A0794E32-AAE5-49C4-B8F1-903FAB80AED2}\viewers\Photo\L031\L31w1p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5000625"/>
            <a:ext cx="200025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Box 12"/>
          <p:cNvSpPr txBox="1">
            <a:spLocks noChangeArrowheads="1"/>
          </p:cNvSpPr>
          <p:nvPr/>
        </p:nvSpPr>
        <p:spPr bwMode="auto">
          <a:xfrm>
            <a:off x="357188" y="2928938"/>
            <a:ext cx="21431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/>
              <a:t>Взрывчатые</a:t>
            </a:r>
          </a:p>
          <a:p>
            <a:r>
              <a:rPr lang="ru-RU" altLang="ru-RU" sz="2400" b="1" i="1"/>
              <a:t> вещества</a:t>
            </a:r>
          </a:p>
        </p:txBody>
      </p:sp>
      <p:sp>
        <p:nvSpPr>
          <p:cNvPr id="14345" name="TextBox 13"/>
          <p:cNvSpPr txBox="1">
            <a:spLocks noChangeArrowheads="1"/>
          </p:cNvSpPr>
          <p:nvPr/>
        </p:nvSpPr>
        <p:spPr bwMode="auto">
          <a:xfrm>
            <a:off x="6357938" y="2786063"/>
            <a:ext cx="2143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/>
              <a:t>красители</a:t>
            </a:r>
          </a:p>
        </p:txBody>
      </p:sp>
      <p:sp>
        <p:nvSpPr>
          <p:cNvPr id="14346" name="TextBox 14"/>
          <p:cNvSpPr txBox="1">
            <a:spLocks noChangeArrowheads="1"/>
          </p:cNvSpPr>
          <p:nvPr/>
        </p:nvSpPr>
        <p:spPr bwMode="auto">
          <a:xfrm>
            <a:off x="6429375" y="4500563"/>
            <a:ext cx="2714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3200" b="1" i="1"/>
              <a:t>пестициды</a:t>
            </a:r>
          </a:p>
        </p:txBody>
      </p:sp>
      <p:sp>
        <p:nvSpPr>
          <p:cNvPr id="14347" name="TextBox 15"/>
          <p:cNvSpPr txBox="1">
            <a:spLocks noChangeArrowheads="1"/>
          </p:cNvSpPr>
          <p:nvPr/>
        </p:nvSpPr>
        <p:spPr bwMode="auto">
          <a:xfrm>
            <a:off x="285750" y="4214813"/>
            <a:ext cx="2714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/>
              <a:t>Лекарственные вещества</a:t>
            </a:r>
          </a:p>
        </p:txBody>
      </p:sp>
      <p:sp>
        <p:nvSpPr>
          <p:cNvPr id="14348" name="TextBox 16"/>
          <p:cNvSpPr txBox="1">
            <a:spLocks noChangeArrowheads="1"/>
          </p:cNvSpPr>
          <p:nvPr/>
        </p:nvSpPr>
        <p:spPr bwMode="auto">
          <a:xfrm>
            <a:off x="3714750" y="4714875"/>
            <a:ext cx="1214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/>
              <a:t>клеи</a:t>
            </a:r>
          </a:p>
        </p:txBody>
      </p:sp>
      <p:sp>
        <p:nvSpPr>
          <p:cNvPr id="14349" name="TextBox 17"/>
          <p:cNvSpPr txBox="1">
            <a:spLocks noChangeArrowheads="1"/>
          </p:cNvSpPr>
          <p:nvPr/>
        </p:nvSpPr>
        <p:spPr bwMode="auto">
          <a:xfrm>
            <a:off x="3214688" y="2786063"/>
            <a:ext cx="2643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/>
              <a:t>Полимеры</a:t>
            </a:r>
          </a:p>
        </p:txBody>
      </p:sp>
      <p:sp>
        <p:nvSpPr>
          <p:cNvPr id="14350" name="TextBox 18"/>
          <p:cNvSpPr txBox="1">
            <a:spLocks noChangeArrowheads="1"/>
          </p:cNvSpPr>
          <p:nvPr/>
        </p:nvSpPr>
        <p:spPr bwMode="auto">
          <a:xfrm>
            <a:off x="2857500" y="3357563"/>
            <a:ext cx="2286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400" b="1" i="1"/>
              <a:t>Древесно-стружечные плиты</a:t>
            </a:r>
          </a:p>
        </p:txBody>
      </p:sp>
      <p:pic>
        <p:nvPicPr>
          <p:cNvPr id="14351" name="Picture 7" descr="I:\химия\Соли\COURSE\{8C2FDEEA-15DA-4DD2-92E6-D3F14FEAA8D9}\Viewers\Photo\Substances\siarka_c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1214438"/>
            <a:ext cx="219075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8" descr="I:\документы\Мои рисунки\рисунки\H17.BM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3214688"/>
            <a:ext cx="1757362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646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Биологическая роль соединений фенола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078107"/>
              </p:ext>
            </p:extLst>
          </p:nvPr>
        </p:nvGraphicFramePr>
        <p:xfrm>
          <a:off x="899593" y="2132856"/>
          <a:ext cx="7939979" cy="4248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34174"/>
                <a:gridCol w="3834174"/>
                <a:gridCol w="271631"/>
              </a:tblGrid>
              <a:tr h="82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B050"/>
                          </a:solidFill>
                          <a:effectLst/>
                        </a:rPr>
                        <a:t>Положительная</a:t>
                      </a:r>
                      <a:endParaRPr lang="ru-RU" sz="1800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Отрицательная 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426377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Получение лекарственных препаратов (аспирин) 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Использование в качестве антисептиков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Применение как дезинфицирующее средства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Синтез пестицидов, гербицидов, инсектицидов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  <a:tc gridSpan="2"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токсическое действие фенолформальдегидных смол , пестицидов, гербицидов, инсектицидов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загрязнение вод фенольными отходами 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вызывает отравление и ожог кожи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405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-36513" y="558219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250825" y="2060575"/>
            <a:ext cx="85693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Задания 3, 5 на стр. 79 § 10. Фенол.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Повторить записи в тетрадях.</a:t>
            </a:r>
            <a:endParaRPr lang="ru-RU" alt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103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229600" cy="927100"/>
          </a:xfrm>
        </p:spPr>
        <p:txBody>
          <a:bodyPr>
            <a:normAutofit/>
          </a:bodyPr>
          <a:lstStyle/>
          <a:p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Список используемых источников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229600" cy="3960812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Габриелян </a:t>
            </a:r>
            <a:r>
              <a:rPr lang="ru-RU" sz="2400" dirty="0"/>
              <a:t>О. С. Химия. 10 класс. Базовый уровень: учебник . 4-е изд., стереотип. – М. : Дрофа, 2016.</a:t>
            </a:r>
          </a:p>
          <a:p>
            <a:r>
              <a:rPr lang="ru-RU" sz="2400" dirty="0" smtClean="0"/>
              <a:t>Химия</a:t>
            </a:r>
            <a:r>
              <a:rPr lang="ru-RU" sz="2400" dirty="0"/>
              <a:t>. 11 класс. Учеб. для </a:t>
            </a:r>
            <a:r>
              <a:rPr lang="ru-RU" sz="2400" dirty="0" err="1"/>
              <a:t>общеобразоват</a:t>
            </a:r>
            <a:r>
              <a:rPr lang="ru-RU" sz="2400" dirty="0"/>
              <a:t>. учеб. Заведений /</a:t>
            </a:r>
          </a:p>
          <a:p>
            <a:r>
              <a:rPr lang="ru-RU" sz="2400" dirty="0" smtClean="0"/>
              <a:t>Габриелян </a:t>
            </a:r>
            <a:r>
              <a:rPr lang="ru-RU" sz="2400" dirty="0"/>
              <a:t>О.С., Остроумов И.Г. Химия.10 класс: Настольная книга учителя. - М.: Дрофа, 2004.</a:t>
            </a:r>
          </a:p>
          <a:p>
            <a:r>
              <a:rPr lang="ru-RU" sz="2400" dirty="0" smtClean="0"/>
              <a:t>Пчёлкина </a:t>
            </a:r>
            <a:r>
              <a:rPr lang="ru-RU" sz="2400" dirty="0"/>
              <a:t>Г.В. 10 класс – третий год обучения [Электронный ресурс] // Образовательный сайт </a:t>
            </a:r>
            <a:r>
              <a:rPr lang="ru-RU" sz="2400" dirty="0" err="1"/>
              <a:t>Пчёлкиной</a:t>
            </a:r>
            <a:r>
              <a:rPr lang="ru-RU" sz="2400" dirty="0"/>
              <a:t> Г.В. </a:t>
            </a:r>
            <a:r>
              <a:rPr lang="en-US" sz="2400" dirty="0"/>
              <a:t>URL</a:t>
            </a:r>
            <a:r>
              <a:rPr lang="ru-RU" sz="2400" dirty="0"/>
              <a:t>: </a:t>
            </a:r>
            <a:r>
              <a:rPr lang="ru-RU" sz="2400" u="sng" dirty="0">
                <a:hlinkClick r:id="rId2"/>
              </a:rPr>
              <a:t>https://sites.google.com/site/himulacom/zvonok-na-urok/10-klass---tretij-god-obucenia/</a:t>
            </a:r>
            <a:r>
              <a:rPr lang="ru-RU" sz="2400" dirty="0"/>
              <a:t> (дата обращения: 21.01.2017)</a:t>
            </a:r>
          </a:p>
          <a:p>
            <a:pPr marL="0" indent="0" algn="just">
              <a:buNone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5925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</TotalTime>
  <Words>388</Words>
  <Application>Microsoft Office PowerPoint</Application>
  <PresentationFormat>Экран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Презентация к уроку химии  «Свойства и применение фенола»  УМК: Габриелян О. С. Химия. 10 класс. Базовый уровень.</vt:lpstr>
      <vt:lpstr>Цель урока</vt:lpstr>
      <vt:lpstr>   Задачи урока: </vt:lpstr>
      <vt:lpstr>Презентация PowerPoint</vt:lpstr>
      <vt:lpstr>Презентация PowerPoint</vt:lpstr>
      <vt:lpstr>Ответы для самопроверки</vt:lpstr>
      <vt:lpstr>Физические свойства фенола</vt:lpstr>
      <vt:lpstr>Презентация PowerPoint</vt:lpstr>
      <vt:lpstr>Качественные  реакции на фенол</vt:lpstr>
      <vt:lpstr>Презентация PowerPoint</vt:lpstr>
      <vt:lpstr>Применение фенола</vt:lpstr>
      <vt:lpstr>Биологическая роль соединений фенола</vt:lpstr>
      <vt:lpstr>Презентация PowerPoint</vt:lpstr>
      <vt:lpstr>Список используемых источников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химии  «Свойства и применение фенола»  УМК: Габриелян О. С. Химия. 10 класс. Базовый уровень.</dc:title>
  <dc:creator>Шайхрамова З.Ш.</dc:creator>
  <cp:lastModifiedBy>user</cp:lastModifiedBy>
  <cp:revision>11</cp:revision>
  <dcterms:created xsi:type="dcterms:W3CDTF">2017-01-30T07:27:27Z</dcterms:created>
  <dcterms:modified xsi:type="dcterms:W3CDTF">2017-01-31T16:21:00Z</dcterms:modified>
</cp:coreProperties>
</file>